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1" r:id="rId3"/>
    <p:sldId id="257" r:id="rId4"/>
    <p:sldId id="264" r:id="rId5"/>
    <p:sldId id="259" r:id="rId6"/>
    <p:sldId id="266" r:id="rId7"/>
    <p:sldId id="267" r:id="rId8"/>
    <p:sldId id="265" r:id="rId9"/>
    <p:sldId id="258" r:id="rId10"/>
    <p:sldId id="269" r:id="rId11"/>
    <p:sldId id="276" r:id="rId12"/>
    <p:sldId id="278" r:id="rId13"/>
    <p:sldId id="280" r:id="rId14"/>
    <p:sldId id="260" r:id="rId15"/>
    <p:sldId id="279" r:id="rId16"/>
    <p:sldId id="274" r:id="rId17"/>
    <p:sldId id="275" r:id="rId18"/>
    <p:sldId id="268" r:id="rId1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8"/>
    <p:restoredTop sz="94691"/>
  </p:normalViewPr>
  <p:slideViewPr>
    <p:cSldViewPr snapToGrid="0" snapToObjects="1">
      <p:cViewPr varScale="1">
        <p:scale>
          <a:sx n="103" d="100"/>
          <a:sy n="103" d="100"/>
        </p:scale>
        <p:origin x="14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CF6AA-244E-884A-87BB-D2760B52341E}" type="datetimeFigureOut">
              <a:rPr lang="en-IL" smtClean="0"/>
              <a:t>14/03/2022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D7334-41DF-F34E-87B4-36BA73054CAE}" type="slidenum">
              <a:rPr lang="en-IL" smtClean="0"/>
              <a:t>‹#›</a:t>
            </a:fld>
            <a:endParaRPr lang="en-IL"/>
          </a:p>
        </p:txBody>
      </p:sp>
    </p:spTree>
    <p:extLst>
      <p:ext uri="{BB962C8B-B14F-4D97-AF65-F5344CB8AC3E}">
        <p14:creationId xmlns:p14="http://schemas.microsoft.com/office/powerpoint/2010/main" val="337454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The only ones with a very high correlation are Chi4n and MolMR…. </a:t>
            </a:r>
            <a:r>
              <a:rPr lang="en-IL"/>
              <a:t>Maybe we should consider dropping one of them?</a:t>
            </a:r>
          </a:p>
        </p:txBody>
      </p:sp>
      <p:sp>
        <p:nvSpPr>
          <p:cNvPr id="4" name="Slide Number Placeholder 3"/>
          <p:cNvSpPr>
            <a:spLocks noGrp="1"/>
          </p:cNvSpPr>
          <p:nvPr>
            <p:ph type="sldNum" sz="quarter" idx="5"/>
          </p:nvPr>
        </p:nvSpPr>
        <p:spPr/>
        <p:txBody>
          <a:bodyPr/>
          <a:lstStyle/>
          <a:p>
            <a:fld id="{5F0D7334-41DF-F34E-87B4-36BA73054CAE}" type="slidenum">
              <a:rPr lang="en-IL" smtClean="0"/>
              <a:t>13</a:t>
            </a:fld>
            <a:endParaRPr lang="en-IL"/>
          </a:p>
        </p:txBody>
      </p:sp>
    </p:spTree>
    <p:extLst>
      <p:ext uri="{BB962C8B-B14F-4D97-AF65-F5344CB8AC3E}">
        <p14:creationId xmlns:p14="http://schemas.microsoft.com/office/powerpoint/2010/main" val="204502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SVM with my parameters</a:t>
            </a:r>
            <a:endParaRPr lang="en-IL" dirty="0"/>
          </a:p>
        </p:txBody>
      </p:sp>
      <p:sp>
        <p:nvSpPr>
          <p:cNvPr id="4" name="Slide Number Placeholder 3"/>
          <p:cNvSpPr>
            <a:spLocks noGrp="1"/>
          </p:cNvSpPr>
          <p:nvPr>
            <p:ph type="sldNum" sz="quarter" idx="5"/>
          </p:nvPr>
        </p:nvSpPr>
        <p:spPr/>
        <p:txBody>
          <a:bodyPr/>
          <a:lstStyle/>
          <a:p>
            <a:fld id="{5F0D7334-41DF-F34E-87B4-36BA73054CAE}" type="slidenum">
              <a:rPr lang="en-IL" smtClean="0"/>
              <a:t>16</a:t>
            </a:fld>
            <a:endParaRPr lang="en-IL"/>
          </a:p>
        </p:txBody>
      </p:sp>
    </p:spTree>
    <p:extLst>
      <p:ext uri="{BB962C8B-B14F-4D97-AF65-F5344CB8AC3E}">
        <p14:creationId xmlns:p14="http://schemas.microsoft.com/office/powerpoint/2010/main" val="207442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SVM with Yonatan’s parameters</a:t>
            </a:r>
          </a:p>
        </p:txBody>
      </p:sp>
      <p:sp>
        <p:nvSpPr>
          <p:cNvPr id="4" name="Slide Number Placeholder 3"/>
          <p:cNvSpPr>
            <a:spLocks noGrp="1"/>
          </p:cNvSpPr>
          <p:nvPr>
            <p:ph type="sldNum" sz="quarter" idx="5"/>
          </p:nvPr>
        </p:nvSpPr>
        <p:spPr/>
        <p:txBody>
          <a:bodyPr/>
          <a:lstStyle/>
          <a:p>
            <a:fld id="{5F0D7334-41DF-F34E-87B4-36BA73054CAE}" type="slidenum">
              <a:rPr lang="en-IL" smtClean="0"/>
              <a:t>17</a:t>
            </a:fld>
            <a:endParaRPr lang="en-IL"/>
          </a:p>
        </p:txBody>
      </p:sp>
    </p:spTree>
    <p:extLst>
      <p:ext uri="{BB962C8B-B14F-4D97-AF65-F5344CB8AC3E}">
        <p14:creationId xmlns:p14="http://schemas.microsoft.com/office/powerpoint/2010/main" val="395822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D2F2-7C13-2D46-B091-6CDE22DA70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L"/>
          </a:p>
        </p:txBody>
      </p:sp>
      <p:sp>
        <p:nvSpPr>
          <p:cNvPr id="3" name="Subtitle 2">
            <a:extLst>
              <a:ext uri="{FF2B5EF4-FFF2-40B4-BE49-F238E27FC236}">
                <a16:creationId xmlns:a16="http://schemas.microsoft.com/office/drawing/2014/main" id="{FF06F326-90EB-9A42-830A-BD03D6048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L"/>
          </a:p>
        </p:txBody>
      </p:sp>
      <p:sp>
        <p:nvSpPr>
          <p:cNvPr id="4" name="Date Placeholder 3">
            <a:extLst>
              <a:ext uri="{FF2B5EF4-FFF2-40B4-BE49-F238E27FC236}">
                <a16:creationId xmlns:a16="http://schemas.microsoft.com/office/drawing/2014/main" id="{0D61B1AB-02E6-BF45-B250-24A255ABEFCF}"/>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DA093C20-24F2-1146-8D69-4B206437CB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873A389-EA8B-DD47-908E-2C3CC2366451}"/>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650785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7C97-E630-D54D-B0C4-B018363A2DB1}"/>
              </a:ext>
            </a:extLst>
          </p:cNvPr>
          <p:cNvSpPr>
            <a:spLocks noGrp="1"/>
          </p:cNvSpPr>
          <p:nvPr>
            <p:ph type="title"/>
          </p:nvPr>
        </p:nvSpPr>
        <p:spPr/>
        <p:txBody>
          <a:bodyPr/>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4E7C374D-B6AE-4C42-9793-A33EE8DFB63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84CF6FA3-F43F-5845-BC10-F27AF1AE603B}"/>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261A9EB3-4BAC-9649-95BB-3EC08629AA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941B26C-2B85-344E-845B-270648256C9E}"/>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50349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D92AE-6B86-6545-92C2-BCCF062B05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9C14C9C5-55F9-D544-B7E5-CFF2139724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311677DE-A6C4-D747-A090-BE7B36D94A2C}"/>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617A23F6-9DB8-CE4B-9828-2E2483A041B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02193F0-9D03-254D-82B4-FB5B31DC19AC}"/>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685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DD3C-B122-BB4E-822A-CE9157D02FA3}"/>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49916D73-5D84-4E47-8966-F4FC1A6CB2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36472289-5D79-2847-89C8-E7C7173C4DA8}"/>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3B5C140A-3EFD-8143-A3E5-045F47A1A59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4EA4E52-1E0F-E744-A031-BEE4BC7574B6}"/>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00461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A454-D1BD-FD46-BB71-B9AEEB83056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L"/>
          </a:p>
        </p:txBody>
      </p:sp>
      <p:sp>
        <p:nvSpPr>
          <p:cNvPr id="3" name="Text Placeholder 2">
            <a:extLst>
              <a:ext uri="{FF2B5EF4-FFF2-40B4-BE49-F238E27FC236}">
                <a16:creationId xmlns:a16="http://schemas.microsoft.com/office/drawing/2014/main" id="{CCA6E94E-A970-6845-B845-A0F7E9DE95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99B25F8-B326-4F47-B005-FD2C1F1AD34C}"/>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2F003DE3-4BFF-854B-B02F-3763534DC9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46046EA-E030-6849-B4F5-958BDF9B1D81}"/>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08419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C8D9-0614-3741-873A-03D0B20C89CF}"/>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22AD8194-2004-0D47-98F4-C1841A72AB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Content Placeholder 3">
            <a:extLst>
              <a:ext uri="{FF2B5EF4-FFF2-40B4-BE49-F238E27FC236}">
                <a16:creationId xmlns:a16="http://schemas.microsoft.com/office/drawing/2014/main" id="{B62647D0-4E22-EE46-B79E-B46B4D0506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Date Placeholder 4">
            <a:extLst>
              <a:ext uri="{FF2B5EF4-FFF2-40B4-BE49-F238E27FC236}">
                <a16:creationId xmlns:a16="http://schemas.microsoft.com/office/drawing/2014/main" id="{9501D845-18A0-9E49-80BA-ABB08D1EEB5A}"/>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6" name="Footer Placeholder 5">
            <a:extLst>
              <a:ext uri="{FF2B5EF4-FFF2-40B4-BE49-F238E27FC236}">
                <a16:creationId xmlns:a16="http://schemas.microsoft.com/office/drawing/2014/main" id="{0A6FB6DB-BB9B-474D-8E66-E49219E1C75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4A249CE-C93D-D648-BA52-7B8F79C23DF5}"/>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59035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D810-3B4F-4D4B-8474-2CF91D0D2BA2}"/>
              </a:ext>
            </a:extLst>
          </p:cNvPr>
          <p:cNvSpPr>
            <a:spLocks noGrp="1"/>
          </p:cNvSpPr>
          <p:nvPr>
            <p:ph type="title"/>
          </p:nvPr>
        </p:nvSpPr>
        <p:spPr>
          <a:xfrm>
            <a:off x="839788" y="365125"/>
            <a:ext cx="10515600" cy="1325563"/>
          </a:xfrm>
        </p:spPr>
        <p:txBody>
          <a:bodyPr/>
          <a:lstStyle/>
          <a:p>
            <a:r>
              <a:rPr lang="en-GB"/>
              <a:t>Click to edit Master title style</a:t>
            </a:r>
            <a:endParaRPr lang="en-IL"/>
          </a:p>
        </p:txBody>
      </p:sp>
      <p:sp>
        <p:nvSpPr>
          <p:cNvPr id="3" name="Text Placeholder 2">
            <a:extLst>
              <a:ext uri="{FF2B5EF4-FFF2-40B4-BE49-F238E27FC236}">
                <a16:creationId xmlns:a16="http://schemas.microsoft.com/office/drawing/2014/main" id="{AB9061AA-DB08-F847-8400-5C74FC871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22EA73-82D8-5C40-B56A-864FD0B636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Text Placeholder 4">
            <a:extLst>
              <a:ext uri="{FF2B5EF4-FFF2-40B4-BE49-F238E27FC236}">
                <a16:creationId xmlns:a16="http://schemas.microsoft.com/office/drawing/2014/main" id="{E5B93172-1273-DF43-8629-30E0C4439A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CBA8E9-0F03-F842-985D-AC7D3D3D57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7" name="Date Placeholder 6">
            <a:extLst>
              <a:ext uri="{FF2B5EF4-FFF2-40B4-BE49-F238E27FC236}">
                <a16:creationId xmlns:a16="http://schemas.microsoft.com/office/drawing/2014/main" id="{21FFA31F-A8FC-8041-A4EE-5920353036B1}"/>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8" name="Footer Placeholder 7">
            <a:extLst>
              <a:ext uri="{FF2B5EF4-FFF2-40B4-BE49-F238E27FC236}">
                <a16:creationId xmlns:a16="http://schemas.microsoft.com/office/drawing/2014/main" id="{A84E3E8E-5BBC-5B40-816F-DC5E297CDC8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52388D0-C9AB-F342-A2C1-B530D320F08C}"/>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04972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61DE-EB64-8646-BA84-18FED2DAC81B}"/>
              </a:ext>
            </a:extLst>
          </p:cNvPr>
          <p:cNvSpPr>
            <a:spLocks noGrp="1"/>
          </p:cNvSpPr>
          <p:nvPr>
            <p:ph type="title"/>
          </p:nvPr>
        </p:nvSpPr>
        <p:spPr/>
        <p:txBody>
          <a:bodyPr/>
          <a:lstStyle/>
          <a:p>
            <a:r>
              <a:rPr lang="en-GB"/>
              <a:t>Click to edit Master title style</a:t>
            </a:r>
            <a:endParaRPr lang="en-IL"/>
          </a:p>
        </p:txBody>
      </p:sp>
      <p:sp>
        <p:nvSpPr>
          <p:cNvPr id="3" name="Date Placeholder 2">
            <a:extLst>
              <a:ext uri="{FF2B5EF4-FFF2-40B4-BE49-F238E27FC236}">
                <a16:creationId xmlns:a16="http://schemas.microsoft.com/office/drawing/2014/main" id="{061A1167-AEC0-924E-BBB6-B3CA5EA3D102}"/>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4" name="Footer Placeholder 3">
            <a:extLst>
              <a:ext uri="{FF2B5EF4-FFF2-40B4-BE49-F238E27FC236}">
                <a16:creationId xmlns:a16="http://schemas.microsoft.com/office/drawing/2014/main" id="{FBE09DED-A043-8948-8DAE-B865915BF837}"/>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953BD39-4426-864B-B2FC-5EF51734199F}"/>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42451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364FE7-CEE9-8A40-B0C9-DC7DC47AC912}"/>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3" name="Footer Placeholder 2">
            <a:extLst>
              <a:ext uri="{FF2B5EF4-FFF2-40B4-BE49-F238E27FC236}">
                <a16:creationId xmlns:a16="http://schemas.microsoft.com/office/drawing/2014/main" id="{69B3BE48-77FE-B34A-B814-CB977E1655DA}"/>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941528A-E957-2049-95E4-EC38A263490A}"/>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296594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D42-13BD-A54D-8C4B-426F8C9D10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Content Placeholder 2">
            <a:extLst>
              <a:ext uri="{FF2B5EF4-FFF2-40B4-BE49-F238E27FC236}">
                <a16:creationId xmlns:a16="http://schemas.microsoft.com/office/drawing/2014/main" id="{70670C75-4FF8-D94C-86E8-EB1E92792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Text Placeholder 3">
            <a:extLst>
              <a:ext uri="{FF2B5EF4-FFF2-40B4-BE49-F238E27FC236}">
                <a16:creationId xmlns:a16="http://schemas.microsoft.com/office/drawing/2014/main" id="{245EEBCC-3C7B-6E46-89EB-465F4B191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7EF660-0EE9-144F-9A9A-B06970ADB550}"/>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6" name="Footer Placeholder 5">
            <a:extLst>
              <a:ext uri="{FF2B5EF4-FFF2-40B4-BE49-F238E27FC236}">
                <a16:creationId xmlns:a16="http://schemas.microsoft.com/office/drawing/2014/main" id="{85E262C3-72A0-DE45-8FC9-10C742EBDFB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E86C75D-EDA5-C946-8634-0FC59720AB2E}"/>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229471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D377-40D1-2A4E-8426-7DF963557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Picture Placeholder 2">
            <a:extLst>
              <a:ext uri="{FF2B5EF4-FFF2-40B4-BE49-F238E27FC236}">
                <a16:creationId xmlns:a16="http://schemas.microsoft.com/office/drawing/2014/main" id="{35FB4CF4-076D-A946-9A46-03A32E15D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0941A22-2818-F24C-A9F7-C49771B30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821379-96DD-F64A-9BB7-E971E63122BE}"/>
              </a:ext>
            </a:extLst>
          </p:cNvPr>
          <p:cNvSpPr>
            <a:spLocks noGrp="1"/>
          </p:cNvSpPr>
          <p:nvPr>
            <p:ph type="dt" sz="half" idx="10"/>
          </p:nvPr>
        </p:nvSpPr>
        <p:spPr/>
        <p:txBody>
          <a:bodyPr/>
          <a:lstStyle/>
          <a:p>
            <a:fld id="{DCDB679B-6E6F-2948-B9A6-BE3D4383878A}" type="datetimeFigureOut">
              <a:rPr lang="en-IL" smtClean="0"/>
              <a:t>14/03/2022</a:t>
            </a:fld>
            <a:endParaRPr lang="en-IL"/>
          </a:p>
        </p:txBody>
      </p:sp>
      <p:sp>
        <p:nvSpPr>
          <p:cNvPr id="6" name="Footer Placeholder 5">
            <a:extLst>
              <a:ext uri="{FF2B5EF4-FFF2-40B4-BE49-F238E27FC236}">
                <a16:creationId xmlns:a16="http://schemas.microsoft.com/office/drawing/2014/main" id="{ADE2813A-5892-7745-9FEF-D2D2BE90D58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A79B94A-1263-104E-AD63-D5C57CBB151A}"/>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395186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4534D-5FBD-384F-9373-A7FD91242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L"/>
          </a:p>
        </p:txBody>
      </p:sp>
      <p:sp>
        <p:nvSpPr>
          <p:cNvPr id="3" name="Text Placeholder 2">
            <a:extLst>
              <a:ext uri="{FF2B5EF4-FFF2-40B4-BE49-F238E27FC236}">
                <a16:creationId xmlns:a16="http://schemas.microsoft.com/office/drawing/2014/main" id="{8A6BF890-4127-2242-8E06-2F15E559EF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F446F026-FCDE-9A41-B1A4-553001B17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B679B-6E6F-2948-B9A6-BE3D4383878A}" type="datetimeFigureOut">
              <a:rPr lang="en-IL" smtClean="0"/>
              <a:t>14/03/2022</a:t>
            </a:fld>
            <a:endParaRPr lang="en-IL"/>
          </a:p>
        </p:txBody>
      </p:sp>
      <p:sp>
        <p:nvSpPr>
          <p:cNvPr id="5" name="Footer Placeholder 4">
            <a:extLst>
              <a:ext uri="{FF2B5EF4-FFF2-40B4-BE49-F238E27FC236}">
                <a16:creationId xmlns:a16="http://schemas.microsoft.com/office/drawing/2014/main" id="{77A3BDFA-709F-6F4B-81CC-23E463709A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605F921D-9A30-144C-BBA3-B0FCFB42E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9DAF6-0F2A-9D48-A763-824D1D4599DB}" type="slidenum">
              <a:rPr lang="en-IL" smtClean="0"/>
              <a:t>‹#›</a:t>
            </a:fld>
            <a:endParaRPr lang="en-IL"/>
          </a:p>
        </p:txBody>
      </p:sp>
    </p:spTree>
    <p:extLst>
      <p:ext uri="{BB962C8B-B14F-4D97-AF65-F5344CB8AC3E}">
        <p14:creationId xmlns:p14="http://schemas.microsoft.com/office/powerpoint/2010/main" val="556166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94A0A2F-B993-E047-A426-F06B72516C74}"/>
              </a:ext>
            </a:extLst>
          </p:cNvPr>
          <p:cNvSpPr>
            <a:spLocks noGrp="1"/>
          </p:cNvSpPr>
          <p:nvPr>
            <p:ph type="ctrTitle"/>
          </p:nvPr>
        </p:nvSpPr>
        <p:spPr>
          <a:xfrm>
            <a:off x="539414" y="1270007"/>
            <a:ext cx="5845097" cy="4317987"/>
          </a:xfrm>
        </p:spPr>
        <p:txBody>
          <a:bodyPr anchor="ctr">
            <a:normAutofit fontScale="90000"/>
          </a:bodyPr>
          <a:lstStyle/>
          <a:p>
            <a:r>
              <a:rPr lang="en-IL" sz="7200" dirty="0">
                <a:solidFill>
                  <a:schemeClr val="bg1"/>
                </a:solidFill>
              </a:rPr>
              <a:t>Prediction of Olfactory Perception Based on the Molecule’s Properties</a:t>
            </a:r>
          </a:p>
        </p:txBody>
      </p:sp>
      <p:sp>
        <p:nvSpPr>
          <p:cNvPr id="3" name="Subtitle 2">
            <a:extLst>
              <a:ext uri="{FF2B5EF4-FFF2-40B4-BE49-F238E27FC236}">
                <a16:creationId xmlns:a16="http://schemas.microsoft.com/office/drawing/2014/main" id="{F643A017-8A50-C247-ABE7-2973575319BA}"/>
              </a:ext>
            </a:extLst>
          </p:cNvPr>
          <p:cNvSpPr>
            <a:spLocks noGrp="1"/>
          </p:cNvSpPr>
          <p:nvPr>
            <p:ph type="subTitle" idx="1"/>
          </p:nvPr>
        </p:nvSpPr>
        <p:spPr>
          <a:xfrm>
            <a:off x="7866706" y="2451382"/>
            <a:ext cx="3681454" cy="3336121"/>
          </a:xfrm>
        </p:spPr>
        <p:txBody>
          <a:bodyPr anchor="ctr">
            <a:normAutofit/>
          </a:bodyPr>
          <a:lstStyle/>
          <a:p>
            <a:pPr algn="l"/>
            <a:r>
              <a:rPr lang="en-IL" sz="2800" dirty="0"/>
              <a:t>Introduction to Machine Learning for Neuroscience</a:t>
            </a:r>
          </a:p>
          <a:p>
            <a:pPr algn="l"/>
            <a:endParaRPr lang="en-IL" sz="2800" dirty="0"/>
          </a:p>
          <a:p>
            <a:pPr algn="l">
              <a:lnSpc>
                <a:spcPct val="100000"/>
              </a:lnSpc>
              <a:spcBef>
                <a:spcPts val="400"/>
              </a:spcBef>
            </a:pPr>
            <a:r>
              <a:rPr lang="en-IL" sz="2000" dirty="0"/>
              <a:t>Yonatan Goldstein</a:t>
            </a:r>
          </a:p>
          <a:p>
            <a:pPr algn="l">
              <a:spcBef>
                <a:spcPts val="200"/>
              </a:spcBef>
            </a:pPr>
            <a:r>
              <a:rPr lang="en-IL" sz="2000" dirty="0"/>
              <a:t>Ofir Sade</a:t>
            </a:r>
          </a:p>
        </p:txBody>
      </p:sp>
    </p:spTree>
    <p:extLst>
      <p:ext uri="{BB962C8B-B14F-4D97-AF65-F5344CB8AC3E}">
        <p14:creationId xmlns:p14="http://schemas.microsoft.com/office/powerpoint/2010/main" val="384629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6FB7A79-05C9-0543-B9C0-6871A184D1F0}"/>
              </a:ext>
            </a:extLst>
          </p:cNvPr>
          <p:cNvGrpSpPr/>
          <p:nvPr/>
        </p:nvGrpSpPr>
        <p:grpSpPr>
          <a:xfrm>
            <a:off x="106877" y="1388503"/>
            <a:ext cx="11756572" cy="4121913"/>
            <a:chOff x="0" y="1603829"/>
            <a:chExt cx="11351674" cy="3871420"/>
          </a:xfrm>
        </p:grpSpPr>
        <p:pic>
          <p:nvPicPr>
            <p:cNvPr id="13" name="Picture 12">
              <a:extLst>
                <a:ext uri="{FF2B5EF4-FFF2-40B4-BE49-F238E27FC236}">
                  <a16:creationId xmlns:a16="http://schemas.microsoft.com/office/drawing/2014/main" id="{79599B30-AD52-B54E-B12C-DEC8C233E64E}"/>
                </a:ext>
              </a:extLst>
            </p:cNvPr>
            <p:cNvPicPr>
              <a:picLocks noChangeAspect="1"/>
            </p:cNvPicPr>
            <p:nvPr/>
          </p:nvPicPr>
          <p:blipFill rotWithShape="1">
            <a:blip r:embed="rId2"/>
            <a:srcRect/>
            <a:stretch/>
          </p:blipFill>
          <p:spPr>
            <a:xfrm>
              <a:off x="0" y="1662046"/>
              <a:ext cx="11351674" cy="3813203"/>
            </a:xfrm>
            <a:prstGeom prst="rect">
              <a:avLst/>
            </a:prstGeom>
          </p:spPr>
        </p:pic>
        <p:sp>
          <p:nvSpPr>
            <p:cNvPr id="14" name="Rectangle 13">
              <a:extLst>
                <a:ext uri="{FF2B5EF4-FFF2-40B4-BE49-F238E27FC236}">
                  <a16:creationId xmlns:a16="http://schemas.microsoft.com/office/drawing/2014/main" id="{D0736FD6-86C4-3C47-A360-A6E13C2E3383}"/>
                </a:ext>
              </a:extLst>
            </p:cNvPr>
            <p:cNvSpPr/>
            <p:nvPr/>
          </p:nvSpPr>
          <p:spPr>
            <a:xfrm>
              <a:off x="1712686" y="1603829"/>
              <a:ext cx="254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tle 1">
            <a:extLst>
              <a:ext uri="{FF2B5EF4-FFF2-40B4-BE49-F238E27FC236}">
                <a16:creationId xmlns:a16="http://schemas.microsoft.com/office/drawing/2014/main" id="{A592969E-1B60-9B44-BE9B-A5E668A062F3}"/>
              </a:ext>
            </a:extLst>
          </p:cNvPr>
          <p:cNvSpPr>
            <a:spLocks noGrp="1"/>
          </p:cNvSpPr>
          <p:nvPr>
            <p:ph type="title"/>
          </p:nvPr>
        </p:nvSpPr>
        <p:spPr>
          <a:xfrm>
            <a:off x="1198181" y="283646"/>
            <a:ext cx="9795637" cy="1104857"/>
          </a:xfrm>
        </p:spPr>
        <p:txBody>
          <a:bodyPr vert="horz" lIns="91440" tIns="45720" rIns="91440" bIns="45720" rtlCol="0" anchor="b">
            <a:normAutofit fontScale="90000"/>
          </a:bodyPr>
          <a:lstStyle/>
          <a:p>
            <a:pPr algn="ctr"/>
            <a:r>
              <a:rPr lang="en-US" sz="5200" dirty="0"/>
              <a:t>Confusion Matrices Before BORUTA (Feature Selection)</a:t>
            </a:r>
          </a:p>
        </p:txBody>
      </p:sp>
      <p:pic>
        <p:nvPicPr>
          <p:cNvPr id="12" name="Picture 11">
            <a:extLst>
              <a:ext uri="{FF2B5EF4-FFF2-40B4-BE49-F238E27FC236}">
                <a16:creationId xmlns:a16="http://schemas.microsoft.com/office/drawing/2014/main" id="{0B5FDDDA-22B8-D74D-A7DA-F0EE1F6CFA4A}"/>
              </a:ext>
            </a:extLst>
          </p:cNvPr>
          <p:cNvPicPr>
            <a:picLocks noChangeAspect="1"/>
          </p:cNvPicPr>
          <p:nvPr/>
        </p:nvPicPr>
        <p:blipFill>
          <a:blip r:embed="rId3"/>
          <a:stretch>
            <a:fillRect/>
          </a:stretch>
        </p:blipFill>
        <p:spPr>
          <a:xfrm>
            <a:off x="8341112" y="3591432"/>
            <a:ext cx="3850888" cy="3249842"/>
          </a:xfrm>
          <a:prstGeom prst="rect">
            <a:avLst/>
          </a:prstGeom>
        </p:spPr>
      </p:pic>
    </p:spTree>
    <p:extLst>
      <p:ext uri="{BB962C8B-B14F-4D97-AF65-F5344CB8AC3E}">
        <p14:creationId xmlns:p14="http://schemas.microsoft.com/office/powerpoint/2010/main" val="11427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tle 1">
            <a:extLst>
              <a:ext uri="{FF2B5EF4-FFF2-40B4-BE49-F238E27FC236}">
                <a16:creationId xmlns:a16="http://schemas.microsoft.com/office/drawing/2014/main" id="{A592969E-1B60-9B44-BE9B-A5E668A062F3}"/>
              </a:ext>
            </a:extLst>
          </p:cNvPr>
          <p:cNvSpPr>
            <a:spLocks noGrp="1"/>
          </p:cNvSpPr>
          <p:nvPr>
            <p:ph type="title"/>
          </p:nvPr>
        </p:nvSpPr>
        <p:spPr>
          <a:xfrm>
            <a:off x="1198181" y="283913"/>
            <a:ext cx="9795637" cy="1104857"/>
          </a:xfrm>
        </p:spPr>
        <p:txBody>
          <a:bodyPr vert="horz" lIns="91440" tIns="45720" rIns="91440" bIns="45720" rtlCol="0" anchor="b">
            <a:normAutofit fontScale="90000"/>
          </a:bodyPr>
          <a:lstStyle/>
          <a:p>
            <a:pPr algn="ctr"/>
            <a:r>
              <a:rPr lang="en-US" sz="5200" dirty="0"/>
              <a:t>Confusion Matrices Before ADASYN (Oversampling)</a:t>
            </a:r>
          </a:p>
        </p:txBody>
      </p:sp>
      <p:pic>
        <p:nvPicPr>
          <p:cNvPr id="12" name="Content Placeholder 3">
            <a:extLst>
              <a:ext uri="{FF2B5EF4-FFF2-40B4-BE49-F238E27FC236}">
                <a16:creationId xmlns:a16="http://schemas.microsoft.com/office/drawing/2014/main" id="{1C968D06-CF3E-A340-88E8-7FB62FFFDCB2}"/>
              </a:ext>
            </a:extLst>
          </p:cNvPr>
          <p:cNvPicPr>
            <a:picLocks noGrp="1" noChangeAspect="1"/>
          </p:cNvPicPr>
          <p:nvPr>
            <p:ph idx="1"/>
          </p:nvPr>
        </p:nvPicPr>
        <p:blipFill>
          <a:blip r:embed="rId2"/>
          <a:stretch>
            <a:fillRect/>
          </a:stretch>
        </p:blipFill>
        <p:spPr>
          <a:xfrm>
            <a:off x="83128" y="1388770"/>
            <a:ext cx="11736129" cy="4442256"/>
          </a:xfrm>
          <a:prstGeom prst="rect">
            <a:avLst/>
          </a:prstGeom>
        </p:spPr>
      </p:pic>
      <p:pic>
        <p:nvPicPr>
          <p:cNvPr id="7" name="Picture 6" descr="Chart&#10;&#10;Description automatically generated">
            <a:extLst>
              <a:ext uri="{FF2B5EF4-FFF2-40B4-BE49-F238E27FC236}">
                <a16:creationId xmlns:a16="http://schemas.microsoft.com/office/drawing/2014/main" id="{A6F35FF6-8FB9-1E49-88B7-1D2D8935423E}"/>
              </a:ext>
            </a:extLst>
          </p:cNvPr>
          <p:cNvPicPr>
            <a:picLocks noChangeAspect="1"/>
          </p:cNvPicPr>
          <p:nvPr/>
        </p:nvPicPr>
        <p:blipFill rotWithShape="1">
          <a:blip r:embed="rId3"/>
          <a:srcRect r="9894"/>
          <a:stretch/>
        </p:blipFill>
        <p:spPr>
          <a:xfrm>
            <a:off x="7980218" y="3335816"/>
            <a:ext cx="4210258" cy="3504421"/>
          </a:xfrm>
          <a:prstGeom prst="rect">
            <a:avLst/>
          </a:prstGeom>
        </p:spPr>
      </p:pic>
      <p:sp>
        <p:nvSpPr>
          <p:cNvPr id="4" name="Rectangle 3">
            <a:extLst>
              <a:ext uri="{FF2B5EF4-FFF2-40B4-BE49-F238E27FC236}">
                <a16:creationId xmlns:a16="http://schemas.microsoft.com/office/drawing/2014/main" id="{0299D358-94B9-BB42-82C6-429E21D48C62}"/>
              </a:ext>
            </a:extLst>
          </p:cNvPr>
          <p:cNvSpPr/>
          <p:nvPr/>
        </p:nvSpPr>
        <p:spPr>
          <a:xfrm>
            <a:off x="1698171" y="1258784"/>
            <a:ext cx="296884" cy="22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91909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3482CE-A22B-F74D-80F1-951EE7E888AE}"/>
              </a:ext>
            </a:extLst>
          </p:cNvPr>
          <p:cNvSpPr>
            <a:spLocks noGrp="1"/>
          </p:cNvSpPr>
          <p:nvPr>
            <p:ph type="title"/>
          </p:nvPr>
        </p:nvSpPr>
        <p:spPr>
          <a:xfrm>
            <a:off x="535992" y="154380"/>
            <a:ext cx="11120015" cy="854380"/>
          </a:xfrm>
        </p:spPr>
        <p:txBody>
          <a:bodyPr vert="horz" lIns="91440" tIns="45720" rIns="91440" bIns="45720" rtlCol="0" anchor="b">
            <a:normAutofit fontScale="90000"/>
          </a:bodyPr>
          <a:lstStyle/>
          <a:p>
            <a:pPr algn="ctr"/>
            <a:r>
              <a:rPr lang="en-US" sz="5200" dirty="0"/>
              <a:t>Confusion Matrices After Boruta &amp; ADASYN</a:t>
            </a:r>
          </a:p>
        </p:txBody>
      </p:sp>
      <p:grpSp>
        <p:nvGrpSpPr>
          <p:cNvPr id="9" name="Group 8">
            <a:extLst>
              <a:ext uri="{FF2B5EF4-FFF2-40B4-BE49-F238E27FC236}">
                <a16:creationId xmlns:a16="http://schemas.microsoft.com/office/drawing/2014/main" id="{13800A1A-EB7B-3044-8D24-5F945F549B06}"/>
              </a:ext>
            </a:extLst>
          </p:cNvPr>
          <p:cNvGrpSpPr/>
          <p:nvPr/>
        </p:nvGrpSpPr>
        <p:grpSpPr>
          <a:xfrm>
            <a:off x="0" y="1294410"/>
            <a:ext cx="12119505" cy="3850284"/>
            <a:chOff x="0" y="1294410"/>
            <a:chExt cx="12119505" cy="3850284"/>
          </a:xfrm>
        </p:grpSpPr>
        <p:pic>
          <p:nvPicPr>
            <p:cNvPr id="7" name="Picture 6">
              <a:extLst>
                <a:ext uri="{FF2B5EF4-FFF2-40B4-BE49-F238E27FC236}">
                  <a16:creationId xmlns:a16="http://schemas.microsoft.com/office/drawing/2014/main" id="{0843437C-15A8-2440-9A7F-09077829431E}"/>
                </a:ext>
              </a:extLst>
            </p:cNvPr>
            <p:cNvPicPr>
              <a:picLocks noChangeAspect="1"/>
            </p:cNvPicPr>
            <p:nvPr/>
          </p:nvPicPr>
          <p:blipFill>
            <a:blip r:embed="rId2"/>
            <a:stretch>
              <a:fillRect/>
            </a:stretch>
          </p:blipFill>
          <p:spPr>
            <a:xfrm>
              <a:off x="0" y="1433946"/>
              <a:ext cx="12119505" cy="3710748"/>
            </a:xfrm>
            <a:prstGeom prst="rect">
              <a:avLst/>
            </a:prstGeom>
          </p:spPr>
        </p:pic>
        <p:sp>
          <p:nvSpPr>
            <p:cNvPr id="8" name="Rectangle 7">
              <a:extLst>
                <a:ext uri="{FF2B5EF4-FFF2-40B4-BE49-F238E27FC236}">
                  <a16:creationId xmlns:a16="http://schemas.microsoft.com/office/drawing/2014/main" id="{A5BA15F6-B254-F643-8844-A6D8B8043CD8}"/>
                </a:ext>
              </a:extLst>
            </p:cNvPr>
            <p:cNvSpPr/>
            <p:nvPr/>
          </p:nvSpPr>
          <p:spPr>
            <a:xfrm>
              <a:off x="1852551" y="1294410"/>
              <a:ext cx="285007" cy="24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 name="Picture 5" descr="Chart, treemap chart&#10;&#10;Description automatically generated">
            <a:extLst>
              <a:ext uri="{FF2B5EF4-FFF2-40B4-BE49-F238E27FC236}">
                <a16:creationId xmlns:a16="http://schemas.microsoft.com/office/drawing/2014/main" id="{0D4759E1-F99D-EF45-B192-75EFED9D5914}"/>
              </a:ext>
            </a:extLst>
          </p:cNvPr>
          <p:cNvPicPr>
            <a:picLocks noChangeAspect="1"/>
          </p:cNvPicPr>
          <p:nvPr/>
        </p:nvPicPr>
        <p:blipFill rotWithShape="1">
          <a:blip r:embed="rId3"/>
          <a:srcRect r="10439"/>
          <a:stretch/>
        </p:blipFill>
        <p:spPr>
          <a:xfrm>
            <a:off x="7920007" y="3253839"/>
            <a:ext cx="4271992" cy="3577441"/>
          </a:xfrm>
          <a:prstGeom prst="rect">
            <a:avLst/>
          </a:prstGeom>
        </p:spPr>
      </p:pic>
    </p:spTree>
    <p:extLst>
      <p:ext uri="{BB962C8B-B14F-4D97-AF65-F5344CB8AC3E}">
        <p14:creationId xmlns:p14="http://schemas.microsoft.com/office/powerpoint/2010/main" val="305160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2099-F975-2E42-9455-9202DA2F2F91}"/>
              </a:ext>
            </a:extLst>
          </p:cNvPr>
          <p:cNvSpPr>
            <a:spLocks noGrp="1"/>
          </p:cNvSpPr>
          <p:nvPr>
            <p:ph type="title"/>
          </p:nvPr>
        </p:nvSpPr>
        <p:spPr/>
        <p:txBody>
          <a:bodyPr/>
          <a:lstStyle/>
          <a:p>
            <a:r>
              <a:rPr lang="en-IL" b="1" dirty="0"/>
              <a:t>Feature Correlation After Boruta &amp; Scaling</a:t>
            </a:r>
          </a:p>
        </p:txBody>
      </p:sp>
      <p:pic>
        <p:nvPicPr>
          <p:cNvPr id="7" name="Picture 6" descr="Graphical user interface, application, Teams&#10;&#10;Description automatically generated">
            <a:extLst>
              <a:ext uri="{FF2B5EF4-FFF2-40B4-BE49-F238E27FC236}">
                <a16:creationId xmlns:a16="http://schemas.microsoft.com/office/drawing/2014/main" id="{B6546F77-1053-4D42-9B66-94E67CD3E2FB}"/>
              </a:ext>
            </a:extLst>
          </p:cNvPr>
          <p:cNvPicPr>
            <a:picLocks noChangeAspect="1"/>
          </p:cNvPicPr>
          <p:nvPr/>
        </p:nvPicPr>
        <p:blipFill rotWithShape="1">
          <a:blip r:embed="rId3"/>
          <a:srcRect l="9500" t="9020" r="14900" b="5789"/>
          <a:stretch/>
        </p:blipFill>
        <p:spPr>
          <a:xfrm>
            <a:off x="1693463" y="1533356"/>
            <a:ext cx="8805073" cy="5066411"/>
          </a:xfrm>
          <a:prstGeom prst="rect">
            <a:avLst/>
          </a:prstGeom>
        </p:spPr>
      </p:pic>
    </p:spTree>
    <p:extLst>
      <p:ext uri="{BB962C8B-B14F-4D97-AF65-F5344CB8AC3E}">
        <p14:creationId xmlns:p14="http://schemas.microsoft.com/office/powerpoint/2010/main" val="3481424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F654-22F1-D742-823C-D850462C6A9C}"/>
              </a:ext>
            </a:extLst>
          </p:cNvPr>
          <p:cNvSpPr>
            <a:spLocks noGrp="1"/>
          </p:cNvSpPr>
          <p:nvPr>
            <p:ph type="title"/>
          </p:nvPr>
        </p:nvSpPr>
        <p:spPr/>
        <p:txBody>
          <a:bodyPr/>
          <a:lstStyle/>
          <a:p>
            <a:r>
              <a:rPr lang="en-IL" b="1" dirty="0"/>
              <a:t>The Final Model’s Performance Evaluation</a:t>
            </a:r>
          </a:p>
        </p:txBody>
      </p:sp>
      <p:sp>
        <p:nvSpPr>
          <p:cNvPr id="3" name="Content Placeholder 2">
            <a:extLst>
              <a:ext uri="{FF2B5EF4-FFF2-40B4-BE49-F238E27FC236}">
                <a16:creationId xmlns:a16="http://schemas.microsoft.com/office/drawing/2014/main" id="{C56996F4-D4B3-6F43-9935-83D677547826}"/>
              </a:ext>
            </a:extLst>
          </p:cNvPr>
          <p:cNvSpPr>
            <a:spLocks noGrp="1"/>
          </p:cNvSpPr>
          <p:nvPr>
            <p:ph idx="1"/>
          </p:nvPr>
        </p:nvSpPr>
        <p:spPr/>
        <p:txBody>
          <a:bodyPr/>
          <a:lstStyle/>
          <a:p>
            <a:r>
              <a:rPr lang="en-GB" dirty="0"/>
              <a:t>F</a:t>
            </a:r>
            <a:r>
              <a:rPr lang="en-IL" dirty="0"/>
              <a:t>1 score (on the test set): 0.51</a:t>
            </a:r>
          </a:p>
          <a:p>
            <a:r>
              <a:rPr lang="en-IL" dirty="0"/>
              <a:t>Accuracy: 0.74</a:t>
            </a:r>
          </a:p>
          <a:p>
            <a:r>
              <a:rPr lang="en-IL" dirty="0"/>
              <a:t>Precision (weighted average): 0.74</a:t>
            </a:r>
          </a:p>
          <a:p>
            <a:r>
              <a:rPr lang="en-IL" dirty="0"/>
              <a:t>Recall (weighted average): 0.74</a:t>
            </a:r>
          </a:p>
        </p:txBody>
      </p:sp>
    </p:spTree>
    <p:extLst>
      <p:ext uri="{BB962C8B-B14F-4D97-AF65-F5344CB8AC3E}">
        <p14:creationId xmlns:p14="http://schemas.microsoft.com/office/powerpoint/2010/main" val="3140756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66C-5A2A-5041-AB41-C89A0CEC0B64}"/>
              </a:ext>
            </a:extLst>
          </p:cNvPr>
          <p:cNvSpPr>
            <a:spLocks noGrp="1"/>
          </p:cNvSpPr>
          <p:nvPr>
            <p:ph type="title"/>
          </p:nvPr>
        </p:nvSpPr>
        <p:spPr/>
        <p:txBody>
          <a:bodyPr/>
          <a:lstStyle/>
          <a:p>
            <a:r>
              <a:rPr lang="en-IL" dirty="0"/>
              <a:t>Conclusions</a:t>
            </a:r>
          </a:p>
        </p:txBody>
      </p:sp>
      <p:sp>
        <p:nvSpPr>
          <p:cNvPr id="3" name="Content Placeholder 2">
            <a:extLst>
              <a:ext uri="{FF2B5EF4-FFF2-40B4-BE49-F238E27FC236}">
                <a16:creationId xmlns:a16="http://schemas.microsoft.com/office/drawing/2014/main" id="{A0695401-F7EC-3D4C-B548-B7A4291D4DB7}"/>
              </a:ext>
            </a:extLst>
          </p:cNvPr>
          <p:cNvSpPr>
            <a:spLocks noGrp="1"/>
          </p:cNvSpPr>
          <p:nvPr>
            <p:ph idx="1"/>
          </p:nvPr>
        </p:nvSpPr>
        <p:spPr/>
        <p:txBody>
          <a:bodyPr/>
          <a:lstStyle/>
          <a:p>
            <a:r>
              <a:rPr lang="en-IL" dirty="0"/>
              <a:t>Our initial “gut feeling” was that oversampling, more specifically ADASYN, would be a useful tool since the amount of “sour” substances are scarce in comparison with “non-sour” substances. </a:t>
            </a:r>
          </a:p>
          <a:p>
            <a:pPr lvl="1"/>
            <a:r>
              <a:rPr lang="en-IL" dirty="0"/>
              <a:t>This was disproven by our results in most models, and specifically in our selected, optimal, model.</a:t>
            </a:r>
          </a:p>
          <a:p>
            <a:r>
              <a:rPr lang="en-IL" dirty="0"/>
              <a:t>We found the optimal model to be SVM, with the addition of Boruta for feature selection. </a:t>
            </a:r>
          </a:p>
        </p:txBody>
      </p:sp>
    </p:spTree>
    <p:extLst>
      <p:ext uri="{BB962C8B-B14F-4D97-AF65-F5344CB8AC3E}">
        <p14:creationId xmlns:p14="http://schemas.microsoft.com/office/powerpoint/2010/main" val="20076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9F60E3-87BB-3F4B-A048-3F1B86B936C9}"/>
              </a:ext>
            </a:extLst>
          </p:cNvPr>
          <p:cNvPicPr>
            <a:picLocks noGrp="1" noChangeAspect="1"/>
          </p:cNvPicPr>
          <p:nvPr>
            <p:ph idx="1"/>
          </p:nvPr>
        </p:nvPicPr>
        <p:blipFill>
          <a:blip r:embed="rId3"/>
          <a:stretch>
            <a:fillRect/>
          </a:stretch>
        </p:blipFill>
        <p:spPr>
          <a:xfrm>
            <a:off x="425605" y="263594"/>
            <a:ext cx="10515600" cy="2791887"/>
          </a:xfrm>
          <a:prstGeom prst="rect">
            <a:avLst/>
          </a:prstGeom>
        </p:spPr>
      </p:pic>
      <p:pic>
        <p:nvPicPr>
          <p:cNvPr id="5" name="Picture 4">
            <a:extLst>
              <a:ext uri="{FF2B5EF4-FFF2-40B4-BE49-F238E27FC236}">
                <a16:creationId xmlns:a16="http://schemas.microsoft.com/office/drawing/2014/main" id="{1EE91216-212D-E942-A965-E00BCC16EE88}"/>
              </a:ext>
            </a:extLst>
          </p:cNvPr>
          <p:cNvPicPr>
            <a:picLocks noChangeAspect="1"/>
          </p:cNvPicPr>
          <p:nvPr/>
        </p:nvPicPr>
        <p:blipFill>
          <a:blip r:embed="rId4"/>
          <a:stretch>
            <a:fillRect/>
          </a:stretch>
        </p:blipFill>
        <p:spPr>
          <a:xfrm>
            <a:off x="425605" y="3573963"/>
            <a:ext cx="10515600" cy="2254986"/>
          </a:xfrm>
          <a:prstGeom prst="rect">
            <a:avLst/>
          </a:prstGeom>
        </p:spPr>
      </p:pic>
      <p:pic>
        <p:nvPicPr>
          <p:cNvPr id="11" name="Picture 10" descr="Chart&#10;&#10;Description automatically generated">
            <a:extLst>
              <a:ext uri="{FF2B5EF4-FFF2-40B4-BE49-F238E27FC236}">
                <a16:creationId xmlns:a16="http://schemas.microsoft.com/office/drawing/2014/main" id="{6AAD777C-EBA6-CF4D-867C-8E694AE86E11}"/>
              </a:ext>
            </a:extLst>
          </p:cNvPr>
          <p:cNvPicPr>
            <a:picLocks noChangeAspect="1"/>
          </p:cNvPicPr>
          <p:nvPr/>
        </p:nvPicPr>
        <p:blipFill rotWithShape="1">
          <a:blip r:embed="rId5"/>
          <a:srcRect r="11379"/>
          <a:stretch/>
        </p:blipFill>
        <p:spPr>
          <a:xfrm>
            <a:off x="7758152" y="584901"/>
            <a:ext cx="3426522" cy="2899854"/>
          </a:xfrm>
          <a:prstGeom prst="rect">
            <a:avLst/>
          </a:prstGeom>
        </p:spPr>
      </p:pic>
      <p:pic>
        <p:nvPicPr>
          <p:cNvPr id="13" name="Picture 12" descr="Chart, treemap chart&#10;&#10;Description automatically generated">
            <a:extLst>
              <a:ext uri="{FF2B5EF4-FFF2-40B4-BE49-F238E27FC236}">
                <a16:creationId xmlns:a16="http://schemas.microsoft.com/office/drawing/2014/main" id="{A4BE01AA-5132-C049-8F37-E1145BB2EE96}"/>
              </a:ext>
            </a:extLst>
          </p:cNvPr>
          <p:cNvPicPr>
            <a:picLocks noChangeAspect="1"/>
          </p:cNvPicPr>
          <p:nvPr/>
        </p:nvPicPr>
        <p:blipFill rotWithShape="1">
          <a:blip r:embed="rId6"/>
          <a:srcRect r="10043"/>
          <a:stretch/>
        </p:blipFill>
        <p:spPr>
          <a:xfrm>
            <a:off x="7758152" y="3958146"/>
            <a:ext cx="3478185" cy="2899854"/>
          </a:xfrm>
          <a:prstGeom prst="rect">
            <a:avLst/>
          </a:prstGeom>
        </p:spPr>
      </p:pic>
    </p:spTree>
    <p:extLst>
      <p:ext uri="{BB962C8B-B14F-4D97-AF65-F5344CB8AC3E}">
        <p14:creationId xmlns:p14="http://schemas.microsoft.com/office/powerpoint/2010/main" val="931685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FC28ECB9-FE84-034B-B358-B44B966087D4}"/>
              </a:ext>
            </a:extLst>
          </p:cNvPr>
          <p:cNvPicPr>
            <a:picLocks noChangeAspect="1"/>
          </p:cNvPicPr>
          <p:nvPr/>
        </p:nvPicPr>
        <p:blipFill rotWithShape="1">
          <a:blip r:embed="rId3"/>
          <a:srcRect r="9894"/>
          <a:stretch/>
        </p:blipFill>
        <p:spPr>
          <a:xfrm>
            <a:off x="8495370" y="410523"/>
            <a:ext cx="3696629" cy="3076901"/>
          </a:xfrm>
          <a:prstGeom prst="rect">
            <a:avLst/>
          </a:prstGeom>
        </p:spPr>
      </p:pic>
      <p:pic>
        <p:nvPicPr>
          <p:cNvPr id="9" name="Picture 8" descr="Chart, treemap chart&#10;&#10;Description automatically generated">
            <a:extLst>
              <a:ext uri="{FF2B5EF4-FFF2-40B4-BE49-F238E27FC236}">
                <a16:creationId xmlns:a16="http://schemas.microsoft.com/office/drawing/2014/main" id="{3BD5E922-98B2-774B-B1F5-93475D605EA0}"/>
              </a:ext>
            </a:extLst>
          </p:cNvPr>
          <p:cNvPicPr>
            <a:picLocks noChangeAspect="1"/>
          </p:cNvPicPr>
          <p:nvPr/>
        </p:nvPicPr>
        <p:blipFill rotWithShape="1">
          <a:blip r:embed="rId4"/>
          <a:srcRect r="10439"/>
          <a:stretch/>
        </p:blipFill>
        <p:spPr>
          <a:xfrm>
            <a:off x="8495371" y="3735659"/>
            <a:ext cx="3696628" cy="3095621"/>
          </a:xfrm>
          <a:prstGeom prst="rect">
            <a:avLst/>
          </a:prstGeom>
        </p:spPr>
      </p:pic>
      <p:pic>
        <p:nvPicPr>
          <p:cNvPr id="12" name="Content Placeholder 3">
            <a:extLst>
              <a:ext uri="{FF2B5EF4-FFF2-40B4-BE49-F238E27FC236}">
                <a16:creationId xmlns:a16="http://schemas.microsoft.com/office/drawing/2014/main" id="{7FB09EC0-CAA1-704A-B7E9-558BD08FA6CC}"/>
              </a:ext>
            </a:extLst>
          </p:cNvPr>
          <p:cNvPicPr>
            <a:picLocks noGrp="1" noChangeAspect="1"/>
          </p:cNvPicPr>
          <p:nvPr>
            <p:ph idx="1"/>
          </p:nvPr>
        </p:nvPicPr>
        <p:blipFill>
          <a:blip r:embed="rId5"/>
          <a:stretch>
            <a:fillRect/>
          </a:stretch>
        </p:blipFill>
        <p:spPr>
          <a:xfrm>
            <a:off x="236034" y="171199"/>
            <a:ext cx="8606883" cy="3257801"/>
          </a:xfrm>
          <a:prstGeom prst="rect">
            <a:avLst/>
          </a:prstGeom>
        </p:spPr>
      </p:pic>
      <p:pic>
        <p:nvPicPr>
          <p:cNvPr id="13" name="Picture 12">
            <a:extLst>
              <a:ext uri="{FF2B5EF4-FFF2-40B4-BE49-F238E27FC236}">
                <a16:creationId xmlns:a16="http://schemas.microsoft.com/office/drawing/2014/main" id="{6C9E34D6-B766-6A48-92E4-49136D3CE0A3}"/>
              </a:ext>
            </a:extLst>
          </p:cNvPr>
          <p:cNvPicPr>
            <a:picLocks noChangeAspect="1"/>
          </p:cNvPicPr>
          <p:nvPr/>
        </p:nvPicPr>
        <p:blipFill>
          <a:blip r:embed="rId6"/>
          <a:stretch>
            <a:fillRect/>
          </a:stretch>
        </p:blipFill>
        <p:spPr>
          <a:xfrm>
            <a:off x="236033" y="3663828"/>
            <a:ext cx="8606883" cy="2635254"/>
          </a:xfrm>
          <a:prstGeom prst="rect">
            <a:avLst/>
          </a:prstGeom>
        </p:spPr>
      </p:pic>
    </p:spTree>
    <p:extLst>
      <p:ext uri="{BB962C8B-B14F-4D97-AF65-F5344CB8AC3E}">
        <p14:creationId xmlns:p14="http://schemas.microsoft.com/office/powerpoint/2010/main" val="70181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8BE16-F58A-854D-A69B-D2AC3A32D09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Confusion Matrices Before ADASYN</a:t>
            </a:r>
          </a:p>
        </p:txBody>
      </p:sp>
      <p:grpSp>
        <p:nvGrpSpPr>
          <p:cNvPr id="11" name="Group 10">
            <a:extLst>
              <a:ext uri="{FF2B5EF4-FFF2-40B4-BE49-F238E27FC236}">
                <a16:creationId xmlns:a16="http://schemas.microsoft.com/office/drawing/2014/main" id="{6E460E33-9A8F-4F4A-94CA-CAC5F4C5D277}"/>
              </a:ext>
            </a:extLst>
          </p:cNvPr>
          <p:cNvGrpSpPr/>
          <p:nvPr/>
        </p:nvGrpSpPr>
        <p:grpSpPr>
          <a:xfrm>
            <a:off x="4193386" y="3119301"/>
            <a:ext cx="3797536" cy="2848152"/>
            <a:chOff x="4193386" y="3119301"/>
            <a:chExt cx="3797536" cy="2848152"/>
          </a:xfrm>
        </p:grpSpPr>
        <p:pic>
          <p:nvPicPr>
            <p:cNvPr id="9" name="Picture 8" descr="Chart, treemap chart&#10;&#10;Description automatically generated">
              <a:extLst>
                <a:ext uri="{FF2B5EF4-FFF2-40B4-BE49-F238E27FC236}">
                  <a16:creationId xmlns:a16="http://schemas.microsoft.com/office/drawing/2014/main" id="{419A463E-0B61-DE45-B7F2-1527B547D756}"/>
                </a:ext>
              </a:extLst>
            </p:cNvPr>
            <p:cNvPicPr>
              <a:picLocks noChangeAspect="1"/>
            </p:cNvPicPr>
            <p:nvPr/>
          </p:nvPicPr>
          <p:blipFill>
            <a:blip r:embed="rId2"/>
            <a:stretch>
              <a:fillRect/>
            </a:stretch>
          </p:blipFill>
          <p:spPr>
            <a:xfrm>
              <a:off x="4193386" y="3119301"/>
              <a:ext cx="3797536" cy="2848152"/>
            </a:xfrm>
            <a:prstGeom prst="rect">
              <a:avLst/>
            </a:prstGeom>
          </p:spPr>
        </p:pic>
        <p:sp>
          <p:nvSpPr>
            <p:cNvPr id="10" name="TextBox 9">
              <a:extLst>
                <a:ext uri="{FF2B5EF4-FFF2-40B4-BE49-F238E27FC236}">
                  <a16:creationId xmlns:a16="http://schemas.microsoft.com/office/drawing/2014/main" id="{B609147C-5372-A047-A6CB-86834FE773B3}"/>
                </a:ext>
              </a:extLst>
            </p:cNvPr>
            <p:cNvSpPr txBox="1"/>
            <p:nvPr/>
          </p:nvSpPr>
          <p:spPr>
            <a:xfrm>
              <a:off x="4744122" y="3119301"/>
              <a:ext cx="2151530" cy="379584"/>
            </a:xfrm>
            <a:prstGeom prst="rect">
              <a:avLst/>
            </a:prstGeom>
            <a:noFill/>
          </p:spPr>
          <p:txBody>
            <a:bodyPr wrap="square" rtlCol="0">
              <a:spAutoFit/>
            </a:bodyPr>
            <a:lstStyle/>
            <a:p>
              <a:r>
                <a:rPr lang="en-IL" dirty="0"/>
                <a:t>Param4</a:t>
              </a:r>
            </a:p>
          </p:txBody>
        </p:sp>
      </p:grpSp>
      <p:grpSp>
        <p:nvGrpSpPr>
          <p:cNvPr id="13" name="Group 12">
            <a:extLst>
              <a:ext uri="{FF2B5EF4-FFF2-40B4-BE49-F238E27FC236}">
                <a16:creationId xmlns:a16="http://schemas.microsoft.com/office/drawing/2014/main" id="{DDAC424E-7E49-5A44-BFF5-8D5D35D05191}"/>
              </a:ext>
            </a:extLst>
          </p:cNvPr>
          <p:cNvGrpSpPr/>
          <p:nvPr/>
        </p:nvGrpSpPr>
        <p:grpSpPr>
          <a:xfrm>
            <a:off x="194099" y="3119301"/>
            <a:ext cx="3797536" cy="2848152"/>
            <a:chOff x="194099" y="3119301"/>
            <a:chExt cx="3797536" cy="2848152"/>
          </a:xfrm>
        </p:grpSpPr>
        <p:pic>
          <p:nvPicPr>
            <p:cNvPr id="7" name="Picture 6" descr="Chart&#10;&#10;Description automatically generated">
              <a:extLst>
                <a:ext uri="{FF2B5EF4-FFF2-40B4-BE49-F238E27FC236}">
                  <a16:creationId xmlns:a16="http://schemas.microsoft.com/office/drawing/2014/main" id="{EB14077C-DE30-D64E-B9AA-46C3F7BA222D}"/>
                </a:ext>
              </a:extLst>
            </p:cNvPr>
            <p:cNvPicPr>
              <a:picLocks noChangeAspect="1"/>
            </p:cNvPicPr>
            <p:nvPr/>
          </p:nvPicPr>
          <p:blipFill>
            <a:blip r:embed="rId3"/>
            <a:stretch>
              <a:fillRect/>
            </a:stretch>
          </p:blipFill>
          <p:spPr>
            <a:xfrm>
              <a:off x="194099" y="3119301"/>
              <a:ext cx="3797536" cy="2848152"/>
            </a:xfrm>
            <a:prstGeom prst="rect">
              <a:avLst/>
            </a:prstGeom>
          </p:spPr>
        </p:pic>
        <p:sp>
          <p:nvSpPr>
            <p:cNvPr id="12" name="TextBox 11">
              <a:extLst>
                <a:ext uri="{FF2B5EF4-FFF2-40B4-BE49-F238E27FC236}">
                  <a16:creationId xmlns:a16="http://schemas.microsoft.com/office/drawing/2014/main" id="{BE12E422-57A5-AB4B-824E-C3AB9D2D1FBE}"/>
                </a:ext>
              </a:extLst>
            </p:cNvPr>
            <p:cNvSpPr txBox="1"/>
            <p:nvPr/>
          </p:nvSpPr>
          <p:spPr>
            <a:xfrm>
              <a:off x="720762" y="3119301"/>
              <a:ext cx="2054711" cy="369332"/>
            </a:xfrm>
            <a:prstGeom prst="rect">
              <a:avLst/>
            </a:prstGeom>
            <a:noFill/>
          </p:spPr>
          <p:txBody>
            <a:bodyPr wrap="square" rtlCol="0">
              <a:spAutoFit/>
            </a:bodyPr>
            <a:lstStyle/>
            <a:p>
              <a:r>
                <a:rPr lang="en-IL" dirty="0"/>
                <a:t>Param3</a:t>
              </a:r>
            </a:p>
          </p:txBody>
        </p:sp>
      </p:grpSp>
      <p:grpSp>
        <p:nvGrpSpPr>
          <p:cNvPr id="44" name="Group 43">
            <a:extLst>
              <a:ext uri="{FF2B5EF4-FFF2-40B4-BE49-F238E27FC236}">
                <a16:creationId xmlns:a16="http://schemas.microsoft.com/office/drawing/2014/main" id="{FFA97316-801D-5548-B12E-51538B193D67}"/>
              </a:ext>
            </a:extLst>
          </p:cNvPr>
          <p:cNvGrpSpPr/>
          <p:nvPr/>
        </p:nvGrpSpPr>
        <p:grpSpPr>
          <a:xfrm>
            <a:off x="8192673" y="3129553"/>
            <a:ext cx="3797536" cy="2823659"/>
            <a:chOff x="8192673" y="3129553"/>
            <a:chExt cx="3797536" cy="2823659"/>
          </a:xfrm>
        </p:grpSpPr>
        <p:pic>
          <p:nvPicPr>
            <p:cNvPr id="5" name="Picture 4" descr="Chart&#10;&#10;Description automatically generated">
              <a:extLst>
                <a:ext uri="{FF2B5EF4-FFF2-40B4-BE49-F238E27FC236}">
                  <a16:creationId xmlns:a16="http://schemas.microsoft.com/office/drawing/2014/main" id="{8F714E76-D2F3-1A4B-B1F5-6EFFCCE1A68C}"/>
                </a:ext>
              </a:extLst>
            </p:cNvPr>
            <p:cNvPicPr>
              <a:picLocks noChangeAspect="1"/>
            </p:cNvPicPr>
            <p:nvPr/>
          </p:nvPicPr>
          <p:blipFill>
            <a:blip r:embed="rId4"/>
            <a:stretch>
              <a:fillRect/>
            </a:stretch>
          </p:blipFill>
          <p:spPr>
            <a:xfrm>
              <a:off x="8192673" y="3133542"/>
              <a:ext cx="3797536" cy="2819670"/>
            </a:xfrm>
            <a:prstGeom prst="rect">
              <a:avLst/>
            </a:prstGeom>
          </p:spPr>
        </p:pic>
        <p:sp>
          <p:nvSpPr>
            <p:cNvPr id="15" name="TextBox 14">
              <a:extLst>
                <a:ext uri="{FF2B5EF4-FFF2-40B4-BE49-F238E27FC236}">
                  <a16:creationId xmlns:a16="http://schemas.microsoft.com/office/drawing/2014/main" id="{336A10CD-A358-AF4A-971B-460E77CD515F}"/>
                </a:ext>
              </a:extLst>
            </p:cNvPr>
            <p:cNvSpPr txBox="1"/>
            <p:nvPr/>
          </p:nvSpPr>
          <p:spPr>
            <a:xfrm>
              <a:off x="8778241" y="3129553"/>
              <a:ext cx="1398494" cy="369332"/>
            </a:xfrm>
            <a:prstGeom prst="rect">
              <a:avLst/>
            </a:prstGeom>
            <a:noFill/>
          </p:spPr>
          <p:txBody>
            <a:bodyPr wrap="square" rtlCol="0">
              <a:spAutoFit/>
            </a:bodyPr>
            <a:lstStyle/>
            <a:p>
              <a:r>
                <a:rPr lang="en-IL" dirty="0"/>
                <a:t>Param1</a:t>
              </a:r>
            </a:p>
          </p:txBody>
        </p:sp>
      </p:grpSp>
    </p:spTree>
    <p:extLst>
      <p:ext uri="{BB962C8B-B14F-4D97-AF65-F5344CB8AC3E}">
        <p14:creationId xmlns:p14="http://schemas.microsoft.com/office/powerpoint/2010/main" val="33282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168D-03A8-9E40-9F48-084A486CEE7B}"/>
              </a:ext>
            </a:extLst>
          </p:cNvPr>
          <p:cNvSpPr>
            <a:spLocks noGrp="1"/>
          </p:cNvSpPr>
          <p:nvPr>
            <p:ph type="title"/>
          </p:nvPr>
        </p:nvSpPr>
        <p:spPr/>
        <p:txBody>
          <a:bodyPr/>
          <a:lstStyle/>
          <a:p>
            <a:r>
              <a:rPr lang="en-IL" b="1" dirty="0"/>
              <a:t>Preprocessing</a:t>
            </a:r>
          </a:p>
        </p:txBody>
      </p:sp>
      <p:sp>
        <p:nvSpPr>
          <p:cNvPr id="3" name="Content Placeholder 2">
            <a:extLst>
              <a:ext uri="{FF2B5EF4-FFF2-40B4-BE49-F238E27FC236}">
                <a16:creationId xmlns:a16="http://schemas.microsoft.com/office/drawing/2014/main" id="{5561EF54-B686-7D4C-9B27-6DFCF97173FC}"/>
              </a:ext>
            </a:extLst>
          </p:cNvPr>
          <p:cNvSpPr>
            <a:spLocks noGrp="1"/>
          </p:cNvSpPr>
          <p:nvPr>
            <p:ph idx="1"/>
          </p:nvPr>
        </p:nvSpPr>
        <p:spPr/>
        <p:txBody>
          <a:bodyPr/>
          <a:lstStyle/>
          <a:p>
            <a:r>
              <a:rPr lang="en-IL" dirty="0"/>
              <a:t>Initially, we needed to organise the data and match the relevant subjects’ evaluations to the odour’s moleular descriptors. </a:t>
            </a:r>
          </a:p>
          <a:p>
            <a:r>
              <a:rPr lang="en-IL" dirty="0"/>
              <a:t>For this purpose, we translated the substances’ CIDs to SMILES and merged the evaluations to the relevant molecular descriptors.</a:t>
            </a:r>
          </a:p>
          <a:p>
            <a:r>
              <a:rPr lang="en-IL" dirty="0"/>
              <a:t>We decided to label each observation in the following manner:</a:t>
            </a:r>
          </a:p>
          <a:p>
            <a:pPr lvl="1"/>
            <a:r>
              <a:rPr lang="en-IL" dirty="0"/>
              <a:t>Firstly, we calculated the average score each substance got in each possible odour descriptor (edible, sweet, fish, garlic, spices, cold, sour, etc…).</a:t>
            </a:r>
          </a:p>
          <a:p>
            <a:pPr lvl="1"/>
            <a:r>
              <a:rPr lang="en-IL" dirty="0"/>
              <a:t>We then picked the 3 descriptors with the highest average and that list was used to create the label.</a:t>
            </a:r>
          </a:p>
          <a:p>
            <a:pPr lvl="1"/>
            <a:r>
              <a:rPr lang="en-IL" dirty="0"/>
              <a:t>If this list contained the ‘sour’ descriptor, we considered it as sour (1).</a:t>
            </a:r>
          </a:p>
        </p:txBody>
      </p:sp>
      <p:pic>
        <p:nvPicPr>
          <p:cNvPr id="5" name="Picture 4">
            <a:extLst>
              <a:ext uri="{FF2B5EF4-FFF2-40B4-BE49-F238E27FC236}">
                <a16:creationId xmlns:a16="http://schemas.microsoft.com/office/drawing/2014/main" id="{0A056DCD-7E80-2142-9EAE-8753E64FEC22}"/>
              </a:ext>
            </a:extLst>
          </p:cNvPr>
          <p:cNvPicPr>
            <a:picLocks noChangeAspect="1"/>
          </p:cNvPicPr>
          <p:nvPr/>
        </p:nvPicPr>
        <p:blipFill>
          <a:blip r:embed="rId2"/>
          <a:stretch>
            <a:fillRect/>
          </a:stretch>
        </p:blipFill>
        <p:spPr>
          <a:xfrm>
            <a:off x="8674442" y="0"/>
            <a:ext cx="3517557" cy="1800564"/>
          </a:xfrm>
          <a:prstGeom prst="rect">
            <a:avLst/>
          </a:prstGeom>
        </p:spPr>
      </p:pic>
    </p:spTree>
    <p:extLst>
      <p:ext uri="{BB962C8B-B14F-4D97-AF65-F5344CB8AC3E}">
        <p14:creationId xmlns:p14="http://schemas.microsoft.com/office/powerpoint/2010/main" val="377933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CD3B-28FD-A440-A4A5-FD3387B9B132}"/>
              </a:ext>
            </a:extLst>
          </p:cNvPr>
          <p:cNvSpPr>
            <a:spLocks noGrp="1"/>
          </p:cNvSpPr>
          <p:nvPr>
            <p:ph type="title"/>
          </p:nvPr>
        </p:nvSpPr>
        <p:spPr/>
        <p:txBody>
          <a:bodyPr/>
          <a:lstStyle/>
          <a:p>
            <a:r>
              <a:rPr lang="en-IL" b="1" dirty="0"/>
              <a:t>Feature Selection</a:t>
            </a:r>
          </a:p>
        </p:txBody>
      </p:sp>
      <p:sp>
        <p:nvSpPr>
          <p:cNvPr id="3" name="Content Placeholder 2">
            <a:extLst>
              <a:ext uri="{FF2B5EF4-FFF2-40B4-BE49-F238E27FC236}">
                <a16:creationId xmlns:a16="http://schemas.microsoft.com/office/drawing/2014/main" id="{43ABB6E2-1F5C-844D-AB2D-7E8658C11D0A}"/>
              </a:ext>
            </a:extLst>
          </p:cNvPr>
          <p:cNvSpPr>
            <a:spLocks noGrp="1"/>
          </p:cNvSpPr>
          <p:nvPr>
            <p:ph idx="1"/>
          </p:nvPr>
        </p:nvSpPr>
        <p:spPr/>
        <p:txBody>
          <a:bodyPr/>
          <a:lstStyle/>
          <a:p>
            <a:r>
              <a:rPr lang="en-IL" dirty="0"/>
              <a:t>BORUTA</a:t>
            </a:r>
          </a:p>
          <a:p>
            <a:pPr lvl="1"/>
            <a:r>
              <a:rPr lang="en-IL" dirty="0"/>
              <a:t>In order to find the best choice of features from the dataset we decided to use Boruta which was used in Chacko et. </a:t>
            </a:r>
            <a:r>
              <a:rPr lang="en-GB" dirty="0"/>
              <a:t>al, 2020.</a:t>
            </a:r>
            <a:endParaRPr lang="en-IL" dirty="0"/>
          </a:p>
          <a:p>
            <a:r>
              <a:rPr lang="en-IL" dirty="0"/>
              <a:t>Correlations Matrix (Pearson/Spearman)</a:t>
            </a:r>
          </a:p>
          <a:p>
            <a:pPr lvl="1"/>
            <a:r>
              <a:rPr lang="en-IL" dirty="0"/>
              <a:t>After Choosing the features with the highest importance according to Boruta, we generated a Pearson correlations heatmap, in which we would expect to see whether any of the remaining features are redundant due to high correlation.</a:t>
            </a:r>
          </a:p>
          <a:p>
            <a:r>
              <a:rPr lang="en-IL" sz="2000" i="1" dirty="0"/>
              <a:t>This step was carried out for each model we considered; the results will be discussed later on.</a:t>
            </a:r>
          </a:p>
        </p:txBody>
      </p:sp>
    </p:spTree>
    <p:extLst>
      <p:ext uri="{BB962C8B-B14F-4D97-AF65-F5344CB8AC3E}">
        <p14:creationId xmlns:p14="http://schemas.microsoft.com/office/powerpoint/2010/main" val="1977562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C39DEF-4FB6-9448-AC64-65F6283ADDF0}"/>
              </a:ext>
            </a:extLst>
          </p:cNvPr>
          <p:cNvPicPr>
            <a:picLocks noGrp="1" noChangeAspect="1"/>
          </p:cNvPicPr>
          <p:nvPr>
            <p:ph idx="1"/>
          </p:nvPr>
        </p:nvPicPr>
        <p:blipFill>
          <a:blip r:embed="rId2"/>
          <a:stretch>
            <a:fillRect/>
          </a:stretch>
        </p:blipFill>
        <p:spPr>
          <a:xfrm>
            <a:off x="476250" y="2904147"/>
            <a:ext cx="10515600" cy="1081265"/>
          </a:xfrm>
          <a:prstGeom prst="rect">
            <a:avLst/>
          </a:prstGeom>
        </p:spPr>
      </p:pic>
      <p:pic>
        <p:nvPicPr>
          <p:cNvPr id="5" name="Picture 4">
            <a:extLst>
              <a:ext uri="{FF2B5EF4-FFF2-40B4-BE49-F238E27FC236}">
                <a16:creationId xmlns:a16="http://schemas.microsoft.com/office/drawing/2014/main" id="{B09E3B51-B2CC-1946-AA15-D67B4D916919}"/>
              </a:ext>
            </a:extLst>
          </p:cNvPr>
          <p:cNvPicPr>
            <a:picLocks noChangeAspect="1"/>
          </p:cNvPicPr>
          <p:nvPr/>
        </p:nvPicPr>
        <p:blipFill rotWithShape="1">
          <a:blip r:embed="rId3"/>
          <a:srcRect t="4005" b="4381"/>
          <a:stretch/>
        </p:blipFill>
        <p:spPr>
          <a:xfrm>
            <a:off x="476250" y="1632455"/>
            <a:ext cx="11239500" cy="1128584"/>
          </a:xfrm>
          <a:prstGeom prst="rect">
            <a:avLst/>
          </a:prstGeom>
        </p:spPr>
      </p:pic>
      <p:pic>
        <p:nvPicPr>
          <p:cNvPr id="6" name="Picture 5">
            <a:extLst>
              <a:ext uri="{FF2B5EF4-FFF2-40B4-BE49-F238E27FC236}">
                <a16:creationId xmlns:a16="http://schemas.microsoft.com/office/drawing/2014/main" id="{F9121E19-6CC0-464C-B4BB-644F92539EF0}"/>
              </a:ext>
            </a:extLst>
          </p:cNvPr>
          <p:cNvPicPr>
            <a:picLocks noChangeAspect="1"/>
          </p:cNvPicPr>
          <p:nvPr/>
        </p:nvPicPr>
        <p:blipFill rotWithShape="1">
          <a:blip r:embed="rId3"/>
          <a:srcRect t="4005" b="4381"/>
          <a:stretch/>
        </p:blipFill>
        <p:spPr>
          <a:xfrm>
            <a:off x="476250" y="4176414"/>
            <a:ext cx="11239500" cy="1128584"/>
          </a:xfrm>
          <a:prstGeom prst="rect">
            <a:avLst/>
          </a:prstGeom>
        </p:spPr>
      </p:pic>
      <p:pic>
        <p:nvPicPr>
          <p:cNvPr id="7" name="Picture 6">
            <a:extLst>
              <a:ext uri="{FF2B5EF4-FFF2-40B4-BE49-F238E27FC236}">
                <a16:creationId xmlns:a16="http://schemas.microsoft.com/office/drawing/2014/main" id="{24A9E9A5-9122-2A4C-9E13-7DE22E11FB1B}"/>
              </a:ext>
            </a:extLst>
          </p:cNvPr>
          <p:cNvPicPr>
            <a:picLocks noChangeAspect="1"/>
          </p:cNvPicPr>
          <p:nvPr/>
        </p:nvPicPr>
        <p:blipFill rotWithShape="1">
          <a:blip r:embed="rId3"/>
          <a:srcRect t="4005" b="4381"/>
          <a:stretch/>
        </p:blipFill>
        <p:spPr>
          <a:xfrm>
            <a:off x="476250" y="5496001"/>
            <a:ext cx="11239500" cy="1128584"/>
          </a:xfrm>
          <a:prstGeom prst="rect">
            <a:avLst/>
          </a:prstGeom>
        </p:spPr>
      </p:pic>
      <p:pic>
        <p:nvPicPr>
          <p:cNvPr id="8" name="Picture 7">
            <a:extLst>
              <a:ext uri="{FF2B5EF4-FFF2-40B4-BE49-F238E27FC236}">
                <a16:creationId xmlns:a16="http://schemas.microsoft.com/office/drawing/2014/main" id="{7D3A3906-28EB-BC4F-BBFC-AD8D0A856891}"/>
              </a:ext>
            </a:extLst>
          </p:cNvPr>
          <p:cNvPicPr>
            <a:picLocks noChangeAspect="1"/>
          </p:cNvPicPr>
          <p:nvPr/>
        </p:nvPicPr>
        <p:blipFill rotWithShape="1">
          <a:blip r:embed="rId3"/>
          <a:srcRect t="4005" b="4381"/>
          <a:stretch/>
        </p:blipFill>
        <p:spPr>
          <a:xfrm>
            <a:off x="476250" y="314097"/>
            <a:ext cx="11239500" cy="1128584"/>
          </a:xfrm>
          <a:prstGeom prst="rect">
            <a:avLst/>
          </a:prstGeom>
        </p:spPr>
      </p:pic>
    </p:spTree>
    <p:extLst>
      <p:ext uri="{BB962C8B-B14F-4D97-AF65-F5344CB8AC3E}">
        <p14:creationId xmlns:p14="http://schemas.microsoft.com/office/powerpoint/2010/main" val="1853731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lstStyle/>
          <a:p>
            <a:r>
              <a:rPr lang="en-IL" b="1" dirty="0"/>
              <a:t>Oversampling with ADASYN Introduction</a:t>
            </a:r>
          </a:p>
        </p:txBody>
      </p:sp>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p:txBody>
          <a:bodyPr>
            <a:normAutofit/>
          </a:bodyPr>
          <a:lstStyle/>
          <a:p>
            <a:r>
              <a:rPr lang="en-IL" dirty="0"/>
              <a:t>Due to the relative lack of data categorised as sour in comparison with data not categorised as sour, we decided to use ADASYN for oversampling of the minority group (odours categorised as sour).</a:t>
            </a:r>
          </a:p>
          <a:p>
            <a:r>
              <a:rPr lang="en-IL" dirty="0"/>
              <a:t>ADASYN essentially creates a sufficient amount of synthetic data from the minority group of the data in an effort to even out the types of data the model learns from so the learning process may be less skewed.</a:t>
            </a:r>
          </a:p>
        </p:txBody>
      </p:sp>
    </p:spTree>
    <p:extLst>
      <p:ext uri="{BB962C8B-B14F-4D97-AF65-F5344CB8AC3E}">
        <p14:creationId xmlns:p14="http://schemas.microsoft.com/office/powerpoint/2010/main" val="1303917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normAutofit/>
          </a:bodyPr>
          <a:lstStyle/>
          <a:p>
            <a:r>
              <a:rPr lang="en-IL" sz="4200" b="1" dirty="0"/>
              <a:t>Oversampling with ADASYN – Practical Steps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a:xfrm>
                <a:off x="838200" y="1825625"/>
                <a:ext cx="10515600" cy="4667250"/>
              </a:xfrm>
            </p:spPr>
            <p:txBody>
              <a:bodyPr>
                <a:normAutofit fontScale="92500"/>
              </a:bodyPr>
              <a:lstStyle/>
              <a:p>
                <a:pPr marL="514350" indent="-514350">
                  <a:buFont typeface="+mj-lt"/>
                  <a:buAutoNum type="arabicPeriod"/>
                </a:pPr>
                <a:r>
                  <a:rPr lang="en-IL" dirty="0"/>
                  <a:t>ADASYN calculates the degree of imbalance (</a:t>
                </a:r>
                <a14:m>
                  <m:oMath xmlns:m="http://schemas.openxmlformats.org/officeDocument/2006/math">
                    <m:r>
                      <a:rPr lang="en-US" b="0" i="1" smtClean="0">
                        <a:latin typeface="Cambria Math" panose="02040503050406030204" pitchFamily="18" charset="0"/>
                      </a:rPr>
                      <m:t>𝑑</m:t>
                    </m:r>
                  </m:oMath>
                </a14:m>
                <a:r>
                  <a:rPr lang="en-IL" dirty="0"/>
                  <a:t>) between the minority and majority classes. </a:t>
                </a:r>
              </a:p>
              <a:p>
                <a:pPr marL="514350" indent="-514350">
                  <a:buFont typeface="+mj-lt"/>
                  <a:buAutoNum type="arabicPeriod"/>
                </a:pPr>
                <a:r>
                  <a:rPr lang="en-GB" dirty="0"/>
                  <a:t>I</a:t>
                </a:r>
                <a:r>
                  <a:rPr lang="en-IL" dirty="0"/>
                  <a:t>f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oMath>
                </a14:m>
                <a:r>
                  <a:rPr lang="en-IL" dirty="0"/>
                  <a:t> (a preset threshold for tolerated imbalance), then:</a:t>
                </a:r>
              </a:p>
              <a:p>
                <a:pPr marL="971550" lvl="1" indent="-514350">
                  <a:buFont typeface="+mj-lt"/>
                  <a:buAutoNum type="alphaLcPeriod"/>
                </a:pPr>
                <a:r>
                  <a:rPr lang="en-IL" dirty="0"/>
                  <a:t>The number of synthetic samples that need to be produced from the minority class is calculated: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𝛽</m:t>
                    </m:r>
                  </m:oMath>
                </a14:m>
                <a:r>
                  <a:rPr lang="en-IL" dirty="0"/>
                  <a:t>. </a:t>
                </a:r>
              </a:p>
              <a:p>
                <a:pPr lvl="2"/>
                <a14:m>
                  <m:oMath xmlns:m="http://schemas.openxmlformats.org/officeDocument/2006/math">
                    <m:r>
                      <a:rPr lang="en-US" b="0" i="1" smtClean="0">
                        <a:latin typeface="Cambria Math" panose="02040503050406030204" pitchFamily="18" charset="0"/>
                      </a:rPr>
                      <m:t>𝛽</m:t>
                    </m:r>
                  </m:oMath>
                </a14:m>
                <a:r>
                  <a:rPr lang="en-IL" dirty="0"/>
                  <a:t> is the balance level of the synthetic samples. </a:t>
                </a:r>
              </a:p>
              <a:p>
                <a:pPr lvl="3">
                  <a:buFont typeface="Courier New" panose="02070309020205020404" pitchFamily="49" charset="0"/>
                  <a:buChar char="o"/>
                </a:pP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=1</m:t>
                    </m:r>
                  </m:oMath>
                </a14:m>
                <a:r>
                  <a:rPr lang="en-IL" dirty="0"/>
                  <a:t> means that the two classes are balanced.</a:t>
                </a:r>
              </a:p>
              <a:p>
                <a:pPr marL="971550" lvl="1" indent="-514350">
                  <a:buFont typeface="+mj-lt"/>
                  <a:buAutoNum type="alphaLcPeriod"/>
                </a:pPr>
                <a:r>
                  <a:rPr lang="en-IL" dirty="0"/>
                  <a:t>For each sample from the minority class, ADASYN finds the KNN based on Euclidean distance and calculates the ratio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r>
                  <a:rPr lang="en-IL" dirty="0"/>
                  <a:t>.</a:t>
                </a:r>
              </a:p>
              <a:p>
                <a:pPr marL="971550" lvl="1" indent="-514350">
                  <a:buFont typeface="+mj-lt"/>
                  <a:buAutoNum type="alphaLcPeriod"/>
                </a:pPr>
                <a:r>
                  <a:rPr lang="en-IL" dirty="0"/>
                  <a:t>ADASYN normalises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oMath>
                </a14:m>
                <a:r>
                  <a:rPr lang="en-IL"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oMath>
                </a14:m>
                <a:r>
                  <a:rPr lang="en-IL" dirty="0"/>
                  <a:t> represents a density distribution.</a:t>
                </a:r>
              </a:p>
              <a:p>
                <a:pPr marL="971550" lvl="1" indent="-514350">
                  <a:buFont typeface="+mj-lt"/>
                  <a:buAutoNum type="alphaLcPeriod"/>
                </a:pPr>
                <a:r>
                  <a:rPr lang="en-IL" dirty="0"/>
                  <a:t>For each minority datapoint, synthetic sample is calculated: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𝐺</m:t>
                    </m:r>
                  </m:oMath>
                </a14:m>
                <a:r>
                  <a:rPr lang="en-IL" dirty="0"/>
                  <a:t>, where G is the total number of synthetic data observations that need to be generated for the minority class (a).</a:t>
                </a:r>
              </a:p>
            </p:txBody>
          </p:sp>
        </mc:Choice>
        <mc:Fallback xmlns="">
          <p:sp>
            <p:nvSpPr>
              <p:cNvPr id="3" name="Content Placeholder 2">
                <a:extLst>
                  <a:ext uri="{FF2B5EF4-FFF2-40B4-BE49-F238E27FC236}">
                    <a16:creationId xmlns:a16="http://schemas.microsoft.com/office/drawing/2014/main" id="{1A8AF36C-1386-6944-9E4D-280546C484D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439" r="-965" b="-542"/>
                </a:stretch>
              </a:blipFill>
            </p:spPr>
            <p:txBody>
              <a:bodyPr/>
              <a:lstStyle/>
              <a:p>
                <a:r>
                  <a:rPr lang="en-IL">
                    <a:noFill/>
                  </a:rPr>
                  <a:t> </a:t>
                </a:r>
              </a:p>
            </p:txBody>
          </p:sp>
        </mc:Fallback>
      </mc:AlternateContent>
    </p:spTree>
    <p:extLst>
      <p:ext uri="{BB962C8B-B14F-4D97-AF65-F5344CB8AC3E}">
        <p14:creationId xmlns:p14="http://schemas.microsoft.com/office/powerpoint/2010/main" val="1642384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lstStyle/>
          <a:p>
            <a:r>
              <a:rPr lang="en-IL" b="1" dirty="0"/>
              <a:t>Oversampling with ADASYN – Practical Steps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a:xfrm>
                <a:off x="838200" y="1825625"/>
                <a:ext cx="10515600" cy="4667250"/>
              </a:xfrm>
            </p:spPr>
            <p:txBody>
              <a:bodyPr>
                <a:normAutofit/>
              </a:bodyPr>
              <a:lstStyle/>
              <a:p>
                <a:pPr marL="971550" lvl="1" indent="-514350">
                  <a:buFont typeface="+mj-lt"/>
                  <a:buAutoNum type="alphaLcPeriod" startAt="5"/>
                </a:pPr>
                <a:r>
                  <a:rPr lang="en-IL" dirty="0"/>
                  <a:t>For each minority class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IL"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oMath>
                </a14:m>
                <a:r>
                  <a:rPr lang="en-IL" dirty="0"/>
                  <a:t> synthetic data examples are generated according to the following steps:</a:t>
                </a:r>
              </a:p>
              <a:p>
                <a:pPr marL="457200" lvl="1" indent="0">
                  <a:buNone/>
                </a:pPr>
                <a:r>
                  <a:rPr lang="en-IL" dirty="0"/>
                  <a:t>	The loop is done for </a:t>
                </a:r>
                <a:r>
                  <a:rPr lang="en-IL" b="1" dirty="0"/>
                  <a:t>1 to g</a:t>
                </a:r>
                <a:r>
                  <a:rPr lang="en-IL" dirty="0"/>
                  <a:t>:</a:t>
                </a:r>
              </a:p>
              <a:p>
                <a:pPr marL="1428750" lvl="2" indent="-514350">
                  <a:buFont typeface="+mj-lt"/>
                  <a:buAutoNum type="romanLcPeriod"/>
                </a:pPr>
                <a:r>
                  <a:rPr lang="en-IL" dirty="0"/>
                  <a:t>Randomly choose one minority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IL" dirty="0"/>
                  <a:t>, from the KNN for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IL" dirty="0"/>
                  <a:t>.</a:t>
                </a:r>
              </a:p>
              <a:p>
                <a:pPr marL="1428750" lvl="2" indent="-514350">
                  <a:buFont typeface="+mj-lt"/>
                  <a:buAutoNum type="romanLcPeriod"/>
                </a:pPr>
                <a:r>
                  <a:rPr lang="en-IL" dirty="0"/>
                  <a:t>Generate the synthetic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𝜆</m:t>
                    </m:r>
                  </m:oMath>
                </a14:m>
                <a:r>
                  <a:rPr lang="en-IL" dirty="0"/>
                  <a:t>.</a:t>
                </a:r>
              </a:p>
              <a:p>
                <a:pPr marL="914400" lvl="2" indent="0">
                  <a:buNone/>
                </a:pPr>
                <a:r>
                  <a:rPr lang="en-IL"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IL" dirty="0"/>
                  <a:t> is the difference vector in n-dimensional spaces, and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∈[0,1]</m:t>
                    </m:r>
                  </m:oMath>
                </a14:m>
                <a:r>
                  <a:rPr lang="en-IL" dirty="0"/>
                  <a:t> is a random number.</a:t>
                </a:r>
              </a:p>
            </p:txBody>
          </p:sp>
        </mc:Choice>
        <mc:Fallback xmlns="">
          <p:sp>
            <p:nvSpPr>
              <p:cNvPr id="3" name="Content Placeholder 2">
                <a:extLst>
                  <a:ext uri="{FF2B5EF4-FFF2-40B4-BE49-F238E27FC236}">
                    <a16:creationId xmlns:a16="http://schemas.microsoft.com/office/drawing/2014/main" id="{1A8AF36C-1386-6944-9E4D-280546C484D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t="-1897" r="-362"/>
                </a:stretch>
              </a:blipFill>
            </p:spPr>
            <p:txBody>
              <a:bodyPr/>
              <a:lstStyle/>
              <a:p>
                <a:r>
                  <a:rPr lang="en-IL">
                    <a:noFill/>
                  </a:rPr>
                  <a:t> </a:t>
                </a:r>
              </a:p>
            </p:txBody>
          </p:sp>
        </mc:Fallback>
      </mc:AlternateContent>
    </p:spTree>
    <p:extLst>
      <p:ext uri="{BB962C8B-B14F-4D97-AF65-F5344CB8AC3E}">
        <p14:creationId xmlns:p14="http://schemas.microsoft.com/office/powerpoint/2010/main" val="1187766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10;&#10;Description automatically generated">
            <a:extLst>
              <a:ext uri="{FF2B5EF4-FFF2-40B4-BE49-F238E27FC236}">
                <a16:creationId xmlns:a16="http://schemas.microsoft.com/office/drawing/2014/main" id="{053075AB-DAFB-E841-8172-55A4C56470B5}"/>
              </a:ext>
            </a:extLst>
          </p:cNvPr>
          <p:cNvPicPr>
            <a:picLocks noGrp="1" noChangeAspect="1"/>
          </p:cNvPicPr>
          <p:nvPr>
            <p:ph idx="1"/>
          </p:nvPr>
        </p:nvPicPr>
        <p:blipFill>
          <a:blip r:embed="rId2"/>
          <a:stretch>
            <a:fillRect/>
          </a:stretch>
        </p:blipFill>
        <p:spPr>
          <a:xfrm>
            <a:off x="1561797" y="1197527"/>
            <a:ext cx="8747129" cy="5295348"/>
          </a:xfrm>
          <a:prstGeom prst="rect">
            <a:avLst/>
          </a:prstGeom>
        </p:spPr>
      </p:pic>
      <p:sp>
        <p:nvSpPr>
          <p:cNvPr id="5" name="Title 1">
            <a:extLst>
              <a:ext uri="{FF2B5EF4-FFF2-40B4-BE49-F238E27FC236}">
                <a16:creationId xmlns:a16="http://schemas.microsoft.com/office/drawing/2014/main" id="{F54AD669-C80A-8247-9758-FE2AACD95818}"/>
              </a:ext>
            </a:extLst>
          </p:cNvPr>
          <p:cNvSpPr>
            <a:spLocks noGrp="1"/>
          </p:cNvSpPr>
          <p:nvPr>
            <p:ph type="title"/>
          </p:nvPr>
        </p:nvSpPr>
        <p:spPr>
          <a:xfrm>
            <a:off x="838200" y="167417"/>
            <a:ext cx="10515600" cy="1325563"/>
          </a:xfrm>
        </p:spPr>
        <p:txBody>
          <a:bodyPr/>
          <a:lstStyle/>
          <a:p>
            <a:r>
              <a:rPr lang="en-IL" b="1" dirty="0"/>
              <a:t>Oversampling with ADASYN – Visualisation</a:t>
            </a:r>
          </a:p>
        </p:txBody>
      </p:sp>
    </p:spTree>
    <p:extLst>
      <p:ext uri="{BB962C8B-B14F-4D97-AF65-F5344CB8AC3E}">
        <p14:creationId xmlns:p14="http://schemas.microsoft.com/office/powerpoint/2010/main" val="1854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D2AF-8D0D-AB44-A370-C30D4B4E3210}"/>
              </a:ext>
            </a:extLst>
          </p:cNvPr>
          <p:cNvSpPr>
            <a:spLocks noGrp="1"/>
          </p:cNvSpPr>
          <p:nvPr>
            <p:ph type="title"/>
          </p:nvPr>
        </p:nvSpPr>
        <p:spPr/>
        <p:txBody>
          <a:bodyPr/>
          <a:lstStyle/>
          <a:p>
            <a:r>
              <a:rPr lang="en-IL" b="1" dirty="0"/>
              <a:t>Model Selection</a:t>
            </a:r>
          </a:p>
        </p:txBody>
      </p:sp>
      <p:sp>
        <p:nvSpPr>
          <p:cNvPr id="3" name="Content Placeholder 2">
            <a:extLst>
              <a:ext uri="{FF2B5EF4-FFF2-40B4-BE49-F238E27FC236}">
                <a16:creationId xmlns:a16="http://schemas.microsoft.com/office/drawing/2014/main" id="{8EE17E4E-094C-0043-97E5-4A7E94012B12}"/>
              </a:ext>
            </a:extLst>
          </p:cNvPr>
          <p:cNvSpPr>
            <a:spLocks noGrp="1"/>
          </p:cNvSpPr>
          <p:nvPr>
            <p:ph idx="1"/>
          </p:nvPr>
        </p:nvSpPr>
        <p:spPr/>
        <p:txBody>
          <a:bodyPr>
            <a:normAutofit/>
          </a:bodyPr>
          <a:lstStyle/>
          <a:p>
            <a:r>
              <a:rPr lang="en-IL" dirty="0"/>
              <a:t>We considered the following supervised-learning models:</a:t>
            </a:r>
          </a:p>
          <a:p>
            <a:pPr lvl="1"/>
            <a:r>
              <a:rPr lang="en-IL" dirty="0"/>
              <a:t>Random Forest Classifier</a:t>
            </a:r>
          </a:p>
          <a:p>
            <a:pPr lvl="1"/>
            <a:r>
              <a:rPr lang="en-IL" dirty="0"/>
              <a:t>SVM</a:t>
            </a:r>
          </a:p>
          <a:p>
            <a:pPr lvl="1"/>
            <a:r>
              <a:rPr lang="en-IL" dirty="0"/>
              <a:t>XGBoost</a:t>
            </a:r>
          </a:p>
          <a:p>
            <a:pPr lvl="1"/>
            <a:r>
              <a:rPr lang="en-IL" dirty="0"/>
              <a:t>Logistic Regression</a:t>
            </a:r>
          </a:p>
          <a:p>
            <a:r>
              <a:rPr lang="en-IL" dirty="0"/>
              <a:t>K-Fold Cross-Validation</a:t>
            </a:r>
          </a:p>
          <a:p>
            <a:pPr lvl="1"/>
            <a:r>
              <a:rPr lang="en-IL" dirty="0"/>
              <a:t>We used 5-Fold Cross-Validation to avoid overfitting of the trained model.</a:t>
            </a:r>
          </a:p>
          <a:p>
            <a:pPr marL="457200" lvl="1" indent="0">
              <a:buNone/>
            </a:pPr>
            <a:endParaRPr lang="en-IL" dirty="0"/>
          </a:p>
          <a:p>
            <a:pPr lvl="1"/>
            <a:r>
              <a:rPr lang="en-IL" dirty="0"/>
              <a:t>We implemented this using GridSearchCV.</a:t>
            </a:r>
          </a:p>
          <a:p>
            <a:pPr lvl="1"/>
            <a:endParaRPr lang="en-IL" dirty="0"/>
          </a:p>
        </p:txBody>
      </p:sp>
      <p:pic>
        <p:nvPicPr>
          <p:cNvPr id="4" name="Picture 3">
            <a:extLst>
              <a:ext uri="{FF2B5EF4-FFF2-40B4-BE49-F238E27FC236}">
                <a16:creationId xmlns:a16="http://schemas.microsoft.com/office/drawing/2014/main" id="{ED87346A-9A82-5240-B16A-5D00779060AF}"/>
              </a:ext>
            </a:extLst>
          </p:cNvPr>
          <p:cNvPicPr>
            <a:picLocks noChangeAspect="1"/>
          </p:cNvPicPr>
          <p:nvPr/>
        </p:nvPicPr>
        <p:blipFill>
          <a:blip r:embed="rId2"/>
          <a:stretch>
            <a:fillRect/>
          </a:stretch>
        </p:blipFill>
        <p:spPr>
          <a:xfrm>
            <a:off x="1580996" y="4769314"/>
            <a:ext cx="8026400" cy="330200"/>
          </a:xfrm>
          <a:prstGeom prst="rect">
            <a:avLst/>
          </a:prstGeom>
        </p:spPr>
      </p:pic>
    </p:spTree>
    <p:extLst>
      <p:ext uri="{BB962C8B-B14F-4D97-AF65-F5344CB8AC3E}">
        <p14:creationId xmlns:p14="http://schemas.microsoft.com/office/powerpoint/2010/main" val="4898401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2949</TotalTime>
  <Words>788</Words>
  <Application>Microsoft Macintosh PowerPoint</Application>
  <PresentationFormat>Widescreen</PresentationFormat>
  <Paragraphs>70</Paragraphs>
  <Slides>18</Slides>
  <Notes>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Cambria Math</vt:lpstr>
      <vt:lpstr>Courier New</vt:lpstr>
      <vt:lpstr>Office Theme</vt:lpstr>
      <vt:lpstr>Prediction of Olfactory Perception Based on the Molecule’s Properties</vt:lpstr>
      <vt:lpstr>Preprocessing</vt:lpstr>
      <vt:lpstr>Feature Selection</vt:lpstr>
      <vt:lpstr>PowerPoint Presentation</vt:lpstr>
      <vt:lpstr>Oversampling with ADASYN Introduction</vt:lpstr>
      <vt:lpstr>Oversampling with ADASYN – Practical Steps (I)</vt:lpstr>
      <vt:lpstr>Oversampling with ADASYN – Practical Steps</vt:lpstr>
      <vt:lpstr>Oversampling with ADASYN – Visualisation</vt:lpstr>
      <vt:lpstr>Model Selection</vt:lpstr>
      <vt:lpstr>Confusion Matrices Before BORUTA (Feature Selection)</vt:lpstr>
      <vt:lpstr>Confusion Matrices Before ADASYN (Oversampling)</vt:lpstr>
      <vt:lpstr>Confusion Matrices After Boruta &amp; ADASYN</vt:lpstr>
      <vt:lpstr>Feature Correlation After Boruta &amp; Scaling</vt:lpstr>
      <vt:lpstr>The Final Model’s Performance Evaluation</vt:lpstr>
      <vt:lpstr>Conclusions</vt:lpstr>
      <vt:lpstr>PowerPoint Presentation</vt:lpstr>
      <vt:lpstr>PowerPoint Presentation</vt:lpstr>
      <vt:lpstr>Confusion Matrices Before ADASYN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Olfactory Perception Based on the Molecule’s Properties</dc:title>
  <dc:creator>Ofir Sade</dc:creator>
  <cp:lastModifiedBy>Ofir Sade</cp:lastModifiedBy>
  <cp:revision>49</cp:revision>
  <dcterms:created xsi:type="dcterms:W3CDTF">2022-03-10T10:12:35Z</dcterms:created>
  <dcterms:modified xsi:type="dcterms:W3CDTF">2022-03-14T06:18:41Z</dcterms:modified>
</cp:coreProperties>
</file>